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EBAA"/>
    <a:srgbClr val="F0F0F0"/>
    <a:srgbClr val="D29113"/>
    <a:srgbClr val="FFFFFF"/>
    <a:srgbClr val="D5D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028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672" y="-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B6639-788A-487C-A2BE-A7F4901F77A7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BC9DD5-A33A-48B7-BC59-57362ACC3752}">
      <dgm:prSet/>
      <dgm:spPr/>
      <dgm:t>
        <a:bodyPr/>
        <a:lstStyle/>
        <a:p>
          <a:pPr rtl="0"/>
          <a:r>
            <a:rPr lang="en-US" dirty="0" smtClean="0"/>
            <a:t>Công thức</a:t>
          </a:r>
          <a:endParaRPr lang="en-US" dirty="0"/>
        </a:p>
      </dgm:t>
    </dgm:pt>
    <dgm:pt modelId="{4705D5A8-2269-4FAF-BA30-4BAFE9EDC0FA}" type="parTrans" cxnId="{86810C40-BC1D-4A04-871A-D94DA9D51883}">
      <dgm:prSet/>
      <dgm:spPr/>
      <dgm:t>
        <a:bodyPr/>
        <a:lstStyle/>
        <a:p>
          <a:endParaRPr lang="en-US"/>
        </a:p>
      </dgm:t>
    </dgm:pt>
    <dgm:pt modelId="{9049503F-5F0A-4268-8762-0B7C8E8B2FA1}" type="sibTrans" cxnId="{86810C40-BC1D-4A04-871A-D94DA9D51883}">
      <dgm:prSet/>
      <dgm:spPr/>
      <dgm:t>
        <a:bodyPr/>
        <a:lstStyle/>
        <a:p>
          <a:endParaRPr lang="en-US"/>
        </a:p>
      </dgm:t>
    </dgm:pt>
    <dgm:pt modelId="{19EB43D3-E530-40D0-ADAA-FC654C8B13A9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rtl="0"/>
          <a:endParaRPr lang="en-US" dirty="0"/>
        </a:p>
      </dgm:t>
    </dgm:pt>
    <dgm:pt modelId="{2193ED38-06E4-4F78-8795-6655F0F1923B}" type="parTrans" cxnId="{1CE9A1A8-DF03-4DF7-9F5A-341187AC1486}">
      <dgm:prSet/>
      <dgm:spPr/>
      <dgm:t>
        <a:bodyPr/>
        <a:lstStyle/>
        <a:p>
          <a:endParaRPr lang="en-US"/>
        </a:p>
      </dgm:t>
    </dgm:pt>
    <dgm:pt modelId="{0DF0B247-17CB-423A-B061-EBA034C878C1}" type="sibTrans" cxnId="{1CE9A1A8-DF03-4DF7-9F5A-341187AC1486}">
      <dgm:prSet/>
      <dgm:spPr/>
      <dgm:t>
        <a:bodyPr/>
        <a:lstStyle/>
        <a:p>
          <a:endParaRPr lang="en-US"/>
        </a:p>
      </dgm:t>
    </dgm:pt>
    <dgm:pt modelId="{E85B2423-EA50-416D-8028-31417589D9CF}" type="pres">
      <dgm:prSet presAssocID="{A35B6639-788A-487C-A2BE-A7F4901F77A7}" presName="linear" presStyleCnt="0">
        <dgm:presLayoutVars>
          <dgm:animLvl val="lvl"/>
          <dgm:resizeHandles val="exact"/>
        </dgm:presLayoutVars>
      </dgm:prSet>
      <dgm:spPr/>
    </dgm:pt>
    <dgm:pt modelId="{C253A513-262F-4BE5-83BF-3BC0A57EA640}" type="pres">
      <dgm:prSet presAssocID="{2EBC9DD5-A33A-48B7-BC59-57362ACC375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1053D33-E98C-43E3-9B10-66BA17CA8490}" type="pres">
      <dgm:prSet presAssocID="{9049503F-5F0A-4268-8762-0B7C8E8B2FA1}" presName="spacer" presStyleCnt="0"/>
      <dgm:spPr/>
    </dgm:pt>
    <dgm:pt modelId="{B17590C2-2EB2-47BD-A5F5-E8DC1FA00784}" type="pres">
      <dgm:prSet presAssocID="{19EB43D3-E530-40D0-ADAA-FC654C8B13A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6810C40-BC1D-4A04-871A-D94DA9D51883}" srcId="{A35B6639-788A-487C-A2BE-A7F4901F77A7}" destId="{2EBC9DD5-A33A-48B7-BC59-57362ACC3752}" srcOrd="0" destOrd="0" parTransId="{4705D5A8-2269-4FAF-BA30-4BAFE9EDC0FA}" sibTransId="{9049503F-5F0A-4268-8762-0B7C8E8B2FA1}"/>
    <dgm:cxn modelId="{AC107AB0-70E3-45FD-AED7-DAD27D4F89CE}" type="presOf" srcId="{19EB43D3-E530-40D0-ADAA-FC654C8B13A9}" destId="{B17590C2-2EB2-47BD-A5F5-E8DC1FA00784}" srcOrd="0" destOrd="0" presId="urn:microsoft.com/office/officeart/2005/8/layout/vList2"/>
    <dgm:cxn modelId="{0C42CE6E-F119-48EB-9EF4-C7F4F9247CCA}" type="presOf" srcId="{A35B6639-788A-487C-A2BE-A7F4901F77A7}" destId="{E85B2423-EA50-416D-8028-31417589D9CF}" srcOrd="0" destOrd="0" presId="urn:microsoft.com/office/officeart/2005/8/layout/vList2"/>
    <dgm:cxn modelId="{F53C9C6A-B69E-465F-95E6-2D3B02BAB2E7}" type="presOf" srcId="{2EBC9DD5-A33A-48B7-BC59-57362ACC3752}" destId="{C253A513-262F-4BE5-83BF-3BC0A57EA640}" srcOrd="0" destOrd="0" presId="urn:microsoft.com/office/officeart/2005/8/layout/vList2"/>
    <dgm:cxn modelId="{1CE9A1A8-DF03-4DF7-9F5A-341187AC1486}" srcId="{A35B6639-788A-487C-A2BE-A7F4901F77A7}" destId="{19EB43D3-E530-40D0-ADAA-FC654C8B13A9}" srcOrd="1" destOrd="0" parTransId="{2193ED38-06E4-4F78-8795-6655F0F1923B}" sibTransId="{0DF0B247-17CB-423A-B061-EBA034C878C1}"/>
    <dgm:cxn modelId="{EE176F6B-10D7-4792-B9FE-C66DC6A2F08D}" type="presParOf" srcId="{E85B2423-EA50-416D-8028-31417589D9CF}" destId="{C253A513-262F-4BE5-83BF-3BC0A57EA640}" srcOrd="0" destOrd="0" presId="urn:microsoft.com/office/officeart/2005/8/layout/vList2"/>
    <dgm:cxn modelId="{01DABB43-CA33-457F-AC9B-D380B323D775}" type="presParOf" srcId="{E85B2423-EA50-416D-8028-31417589D9CF}" destId="{31053D33-E98C-43E3-9B10-66BA17CA8490}" srcOrd="1" destOrd="0" presId="urn:microsoft.com/office/officeart/2005/8/layout/vList2"/>
    <dgm:cxn modelId="{AFAB8386-8634-4B86-B0DD-CF98B7F185C8}" type="presParOf" srcId="{E85B2423-EA50-416D-8028-31417589D9CF}" destId="{B17590C2-2EB2-47BD-A5F5-E8DC1FA00784}" srcOrd="2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C8DB6-2A51-4319-B4F2-73BF879F5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FD694A-02BA-4FD1-9DA7-1FC6E6807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B1AF43-6E45-4A24-9483-85BEAB72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EF1287-12DA-4B63-94F5-6A75A96F2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308143-E5B3-4A4C-B80A-3C6331C5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92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42232D-34A4-4A65-BF8C-71A2D63A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D87ADB8-B361-4AD3-B8AB-4A9E2B61C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769522-012B-4473-95AB-67420355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36287B-F628-4300-B303-37C491C2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65E794-BAB0-49CC-B10B-C3871573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657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6A9B7D0-7A29-4B1B-AF93-10415EDBE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4A399A9-04A3-4BA7-A1F6-A4C6B658D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D71457-203A-4553-82C5-5B639084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547AC4-20B0-4812-AF8B-C59A9564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774B39-281D-4C8F-ACB8-0F7FF2B3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193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E2CDB5-50C2-4F5C-ADCC-AC2BF141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D37E52-0931-4514-AADB-1CF55CD13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7C06CE-1F75-4FA9-9E82-95957E4B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4485AD-B3EF-4964-90AB-368E72FBF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D1B2A0-DAF0-4C40-9B85-9E7EC422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656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93F272-F783-4C31-813D-6843F99B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7CC1018-C196-4C16-8C8B-5098CE1B0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8091E6-50EB-4317-A47D-26C90781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A52520-7A4E-45AA-9A10-90A6AEB9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DFDF93-4D5C-4E6D-A113-6881663C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9933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2FD64-D0D1-4EC3-BEE7-6A776A0F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D63279-6A9D-48A5-89E5-6B4C7EC58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CAD8178-F7A6-4C1A-A179-544AC0FB1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A24DAF1-35DF-4853-8264-7C5580B6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FDFD6C6-977A-4EB4-93CC-25C69269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F2B472-C66F-4F6B-9FCF-DD21C537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4552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C9D7D7-0463-40AC-8EC5-C1FB4C77D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1FCFD34-92AD-41E3-9B4D-C58D4D5D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1BB588D-FCA8-481D-9736-2E1374AEB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9D0FBA5-4B09-4054-94C3-012C0D5B6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4EAC8DB-B209-43B3-B55C-94DE3185B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20590FC-7DEA-4A1E-B551-0407A13D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82068BD-7117-43B5-88ED-2BC5CD24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7E78113-0B5E-4C82-ADC1-EDF863A8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712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894473-2ED8-4F40-8386-FE4C758C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F0F6EFE-B38D-491C-BCE8-EB2BF138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D3FC5A-7AE4-4766-94E4-16A15038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823D3F6-0F06-49BB-99B5-1BF8661E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595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C4BFC16-E73F-4202-96A2-50E91F49E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9864B2E-2BF4-4B26-B19A-593A05A7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A97AF1-9879-4585-ACAB-6C4CD8ED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045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600413-E0A6-434E-8143-4C2AD6AD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63D134-62DA-46E2-A42E-743DC21F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D956DCB-27FC-4B41-9048-30EFC08F4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C00EEA3-550F-4111-A7A8-F665344F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3D5B95-20B3-4976-877D-F6373014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636A41-1279-4AAF-93AC-F75BC845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518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E193E0-70A3-412F-901F-5977D4F21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2385C2C-5EE2-46AB-A245-9D213296C2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F1BE755-7D98-4E96-A948-8C522ECDB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45AE5D-BC61-464E-9F6F-B559EB451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08096B-E759-4286-A0ED-D5FA230C6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EF6EED-6BBC-4C16-BD82-AAE3B1B7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186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16743E6-29C8-42A3-AE39-3CAC20D1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10CFC6-03A2-4886-9A4B-143E45538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94ED12-F9A9-4036-8824-8119E28B3A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B34AE-F7E3-4299-8DD1-BEDE0275D230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5A0E6C-ACD8-487B-91A3-66DDB29C6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92234-2004-4130-94F6-539E4857B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5C27B-0A24-48BF-BD64-56886A8D0B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701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0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gn, clipart&#10;&#10;Description automatically generated">
            <a:extLst>
              <a:ext uri="{FF2B5EF4-FFF2-40B4-BE49-F238E27FC236}">
                <a16:creationId xmlns:a16="http://schemas.microsoft.com/office/drawing/2014/main" xmlns="" id="{6811D1E8-702E-4E34-ABDE-1FD60D5E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0" y="2793706"/>
            <a:ext cx="1563221" cy="1438163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xmlns="" id="{0AAD0759-5B34-4D3C-B97C-A15AFE9914A6}"/>
              </a:ext>
            </a:extLst>
          </p:cNvPr>
          <p:cNvSpPr/>
          <p:nvPr/>
        </p:nvSpPr>
        <p:spPr>
          <a:xfrm>
            <a:off x="11569205" y="136880"/>
            <a:ext cx="373225" cy="32801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xmlns="" id="{FFD1861B-4EF2-4AD7-923B-08BC02EB71A8}"/>
              </a:ext>
            </a:extLst>
          </p:cNvPr>
          <p:cNvSpPr/>
          <p:nvPr/>
        </p:nvSpPr>
        <p:spPr>
          <a:xfrm>
            <a:off x="5909387" y="3264991"/>
            <a:ext cx="373225" cy="32801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xmlns="" id="{9158FD09-3FB5-4801-A920-70F27ACB2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4388" y="2793705"/>
            <a:ext cx="1563221" cy="143816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CD869FE-450A-4417-9A5E-DB4F87F05E17}"/>
              </a:ext>
            </a:extLst>
          </p:cNvPr>
          <p:cNvGrpSpPr/>
          <p:nvPr/>
        </p:nvGrpSpPr>
        <p:grpSpPr>
          <a:xfrm>
            <a:off x="2591501" y="657939"/>
            <a:ext cx="7527537" cy="4225050"/>
            <a:chOff x="7931889" y="257432"/>
            <a:chExt cx="4140648" cy="42250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9484517-6C1A-429A-8821-71EF64EB4F87}"/>
                </a:ext>
              </a:extLst>
            </p:cNvPr>
            <p:cNvSpPr txBox="1"/>
            <p:nvPr/>
          </p:nvSpPr>
          <p:spPr>
            <a:xfrm>
              <a:off x="7931889" y="257432"/>
              <a:ext cx="356190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 smtClean="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Nhóm</a:t>
              </a:r>
              <a:endParaRPr lang="en-US" sz="138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8F8E1CC-497B-49C5-8B91-D25025E0B3A0}"/>
                </a:ext>
              </a:extLst>
            </p:cNvPr>
            <p:cNvSpPr txBox="1"/>
            <p:nvPr/>
          </p:nvSpPr>
          <p:spPr>
            <a:xfrm>
              <a:off x="8510629" y="1508005"/>
              <a:ext cx="356190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 smtClean="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4</a:t>
              </a:r>
              <a:endParaRPr lang="en-US" sz="138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xmlns="" id="{E7BDF207-FCB9-4629-8BAD-AFCB50690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218569" y="2815121"/>
              <a:ext cx="898452" cy="1667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733446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6.93889E-18 L -0.46419 0.45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16" y="22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.02201 0.04144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20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1.48148E-6 L -0.63451 -0.01227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32" y="-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2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5E-6 1.48148E-6 L -0.62656 -0.01227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28" y="-1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24" dur="5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repeatCount="indefinite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31" dur="2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6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reet with palm trees and buildings&#10;&#10;Description automatically generated with low confidence">
            <a:extLst>
              <a:ext uri="{FF2B5EF4-FFF2-40B4-BE49-F238E27FC236}">
                <a16:creationId xmlns:a16="http://schemas.microsoft.com/office/drawing/2014/main" xmlns="" id="{8147B826-9143-41D6-9048-86DA555B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1DD358C-F337-4C34-9C62-E211BB2CC3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2AEED30-3B7F-4236-91C3-673D3CD88A42}"/>
              </a:ext>
            </a:extLst>
          </p:cNvPr>
          <p:cNvGrpSpPr/>
          <p:nvPr/>
        </p:nvGrpSpPr>
        <p:grpSpPr>
          <a:xfrm>
            <a:off x="8280991" y="257432"/>
            <a:ext cx="3911009" cy="2098781"/>
            <a:chOff x="7931888" y="257432"/>
            <a:chExt cx="3911009" cy="2098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7E468A39-0C5A-4ECE-985A-977FC19EEF47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 smtClean="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Nhóm</a:t>
              </a:r>
              <a:endParaRPr lang="en-US" sz="72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CF01EE5C-978F-449F-8BC8-E5F5C651EDA9}"/>
                </a:ext>
              </a:extLst>
            </p:cNvPr>
            <p:cNvSpPr txBox="1"/>
            <p:nvPr/>
          </p:nvSpPr>
          <p:spPr>
            <a:xfrm>
              <a:off x="8280990" y="965885"/>
              <a:ext cx="35619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 smtClean="0">
                  <a:ln w="28575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4</a:t>
              </a:r>
              <a:endParaRPr lang="en-US" sz="72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xmlns="" id="{09C24D2E-8BA3-4898-B712-B91A91053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208142" y="1457761"/>
              <a:ext cx="898452" cy="898452"/>
            </a:xfrm>
            <a:prstGeom prst="rect">
              <a:avLst/>
            </a:prstGeom>
          </p:spPr>
        </p:pic>
      </p:grp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xmlns="" id="{9158FD09-3FB5-4801-A920-70F27ACB2D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270" y="6026324"/>
            <a:ext cx="699926" cy="643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DB98F0B-5333-4DCF-919E-093420B83FB6}"/>
              </a:ext>
            </a:extLst>
          </p:cNvPr>
          <p:cNvSpPr txBox="1"/>
          <p:nvPr/>
        </p:nvSpPr>
        <p:spPr>
          <a:xfrm>
            <a:off x="2341265" y="2578101"/>
            <a:ext cx="75094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itchFamily="2" charset="0"/>
              </a:rPr>
              <a:t>VẬT Lí 11</a:t>
            </a:r>
            <a:endParaRPr lang="en-US" sz="6600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nton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65CC1B2-4231-4E95-85E4-46A3AE1ECB7D}"/>
              </a:ext>
            </a:extLst>
          </p:cNvPr>
          <p:cNvSpPr txBox="1"/>
          <p:nvPr/>
        </p:nvSpPr>
        <p:spPr>
          <a:xfrm>
            <a:off x="3846286" y="3758668"/>
            <a:ext cx="4428544" cy="23083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Chương V: Cảm ứng điện từ</a:t>
            </a:r>
          </a:p>
          <a:p>
            <a:pPr algn="ctr"/>
            <a:r>
              <a:rPr lang="en-US" sz="3600" b="1" dirty="0" smtClean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Bài 23: từ thông – Cảm ứng điện từ</a:t>
            </a:r>
            <a:endParaRPr lang="en-US" sz="3600" b="1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578C66-D1FD-4698-82CB-E4AE0EC190D9}"/>
              </a:ext>
            </a:extLst>
          </p:cNvPr>
          <p:cNvSpPr txBox="1"/>
          <p:nvPr/>
        </p:nvSpPr>
        <p:spPr>
          <a:xfrm>
            <a:off x="2341266" y="2549075"/>
            <a:ext cx="75094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n w="1905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Anton" pitchFamily="2" charset="0"/>
              </a:rPr>
              <a:t>VẬT Lí 11</a:t>
            </a:r>
          </a:p>
        </p:txBody>
      </p:sp>
    </p:spTree>
    <p:extLst>
      <p:ext uri="{BB962C8B-B14F-4D97-AF65-F5344CB8AC3E}">
        <p14:creationId xmlns:p14="http://schemas.microsoft.com/office/powerpoint/2010/main" xmlns="" val="15975702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ky, street, stopped&#10;&#10;Description automatically generated">
            <a:extLst>
              <a:ext uri="{FF2B5EF4-FFF2-40B4-BE49-F238E27FC236}">
                <a16:creationId xmlns:a16="http://schemas.microsoft.com/office/drawing/2014/main" xmlns="" id="{20B58DC9-9187-436D-BB39-0C0449314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77882"/>
            <a:ext cx="13864026" cy="7798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CDA561-64BC-4592-81FB-DA9B90E77757}"/>
              </a:ext>
            </a:extLst>
          </p:cNvPr>
          <p:cNvSpPr txBox="1"/>
          <p:nvPr/>
        </p:nvSpPr>
        <p:spPr>
          <a:xfrm>
            <a:off x="6832763" y="634912"/>
            <a:ext cx="50979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+mj-lt"/>
              </a:rPr>
              <a:t>Nguyễn Anh Tuấn</a:t>
            </a:r>
          </a:p>
          <a:p>
            <a:r>
              <a:rPr lang="en-US" sz="40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+mj-lt"/>
              </a:rPr>
              <a:t>Nguyễn Ngọc Bắc</a:t>
            </a:r>
            <a:endParaRPr lang="en-US" sz="40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D2DC7C9-A366-4900-B506-FF89C60FB93B}"/>
              </a:ext>
            </a:extLst>
          </p:cNvPr>
          <p:cNvSpPr txBox="1"/>
          <p:nvPr/>
        </p:nvSpPr>
        <p:spPr>
          <a:xfrm>
            <a:off x="7139172" y="1873127"/>
            <a:ext cx="4125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Nhiệm vụ trong nhóm: Người làm PPT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14262FBA-D600-49A0-A7C0-6213EEE85CF0}"/>
              </a:ext>
            </a:extLst>
          </p:cNvPr>
          <p:cNvGrpSpPr/>
          <p:nvPr/>
        </p:nvGrpSpPr>
        <p:grpSpPr>
          <a:xfrm>
            <a:off x="6452106" y="2049298"/>
            <a:ext cx="2631497" cy="463355"/>
            <a:chOff x="7644561" y="2976360"/>
            <a:chExt cx="2631497" cy="463355"/>
          </a:xfrm>
        </p:grpSpPr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xmlns="" id="{6193E393-3000-4E02-85F5-C8BB2E82D80F}"/>
                </a:ext>
              </a:extLst>
            </p:cNvPr>
            <p:cNvSpPr/>
            <p:nvPr/>
          </p:nvSpPr>
          <p:spPr>
            <a:xfrm>
              <a:off x="7644561" y="2976361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xmlns="" id="{188161DB-C661-44DA-884A-987A7701D4DD}"/>
                </a:ext>
              </a:extLst>
            </p:cNvPr>
            <p:cNvSpPr/>
            <p:nvPr/>
          </p:nvSpPr>
          <p:spPr>
            <a:xfrm>
              <a:off x="8183620" y="2987077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xmlns="" id="{FFAD2073-7280-4BBC-9FAC-04936B88A349}"/>
                </a:ext>
              </a:extLst>
            </p:cNvPr>
            <p:cNvSpPr/>
            <p:nvPr/>
          </p:nvSpPr>
          <p:spPr>
            <a:xfrm>
              <a:off x="8721401" y="2976360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xmlns="" id="{5F6ED914-B208-4AA7-AF84-924820147803}"/>
                </a:ext>
              </a:extLst>
            </p:cNvPr>
            <p:cNvSpPr/>
            <p:nvPr/>
          </p:nvSpPr>
          <p:spPr>
            <a:xfrm>
              <a:off x="9291710" y="2987077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xmlns="" id="{A2D96B7B-4BCC-43F5-ACC2-6DA6D496AF3F}"/>
                </a:ext>
              </a:extLst>
            </p:cNvPr>
            <p:cNvSpPr/>
            <p:nvPr/>
          </p:nvSpPr>
          <p:spPr>
            <a:xfrm>
              <a:off x="9829491" y="2976360"/>
              <a:ext cx="446567" cy="452638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083B13C6-B188-4A88-ACBE-BF435E7C36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851758 w 12192000"/>
              <a:gd name="connsiteY0" fmla="*/ 297713 h 6858000"/>
              <a:gd name="connsiteX1" fmla="*/ 861237 w 12192000"/>
              <a:gd name="connsiteY1" fmla="*/ 744281 h 6858000"/>
              <a:gd name="connsiteX2" fmla="*/ 478465 w 12192000"/>
              <a:gd name="connsiteY2" fmla="*/ 6411433 h 6858000"/>
              <a:gd name="connsiteX3" fmla="*/ 11543414 w 12192000"/>
              <a:gd name="connsiteY3" fmla="*/ 619878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851758" y="297713"/>
                </a:moveTo>
                <a:lnTo>
                  <a:pt x="861237" y="744281"/>
                </a:lnTo>
                <a:lnTo>
                  <a:pt x="478465" y="6411433"/>
                </a:lnTo>
                <a:lnTo>
                  <a:pt x="11543414" y="61987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xmlns="" id="{48B3C7E9-B21D-4E80-918F-FC9C922194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4664" b="97180" l="10000" r="90000">
                        <a14:foregroundMark x1="36182" y1="7158" x2="39697" y2="9544"/>
                        <a14:foregroundMark x1="41333" y1="4772" x2="44242" y2="7592"/>
                        <a14:foregroundMark x1="32424" y1="90347" x2="31939" y2="97180"/>
                        <a14:foregroundMark x1="50848" y1="85466" x2="51818" y2="83623"/>
                        <a14:foregroundMark x1="53030" y1="82538" x2="53030" y2="82538"/>
                        <a14:foregroundMark x1="54182" y1="82972" x2="54182" y2="82972"/>
                        <a14:foregroundMark x1="55030" y1="85033" x2="55030" y2="85033"/>
                        <a14:foregroundMark x1="55091" y1="82104" x2="55091" y2="82104"/>
                        <a14:foregroundMark x1="53636" y1="80369" x2="53636" y2="80369"/>
                        <a14:foregroundMark x1="55879" y1="83948" x2="55879" y2="83948"/>
                        <a14:foregroundMark x1="33333" y1="12256" x2="32121" y2="17028"/>
                        <a14:foregroundMark x1="54182" y1="80369" x2="54182" y2="80369"/>
                        <a14:foregroundMark x1="53273" y1="79393" x2="52523" y2="78492"/>
                        <a14:backgroundMark x1="56061" y1="91432" x2="52000" y2="99675"/>
                        <a14:backgroundMark x1="47273" y1="75163" x2="47939" y2="77874"/>
                        <a14:backgroundMark x1="50485" y1="76790" x2="50485" y2="76790"/>
                        <a14:backgroundMark x1="52424" y1="77223" x2="52424" y2="77223"/>
                        <a14:backgroundMark x1="50727" y1="77657" x2="52909" y2="75488"/>
                        <a14:backgroundMark x1="50303" y1="76030" x2="52606" y2="75380"/>
                        <a14:backgroundMark x1="48545" y1="75380" x2="52303" y2="75380"/>
                        <a14:backgroundMark x1="51636" y1="77983" x2="51636" y2="77983"/>
                        <a14:backgroundMark x1="52242" y1="77983" x2="52788" y2="77549"/>
                        <a14:backgroundMark x1="51818" y1="77657" x2="52667" y2="77657"/>
                        <a14:backgroundMark x1="14848" y1="98590" x2="14848" y2="98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239" t="585" r="40871"/>
          <a:stretch/>
        </p:blipFill>
        <p:spPr>
          <a:xfrm>
            <a:off x="-472434" y="85060"/>
            <a:ext cx="6326372" cy="677294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7BD069E-4830-4767-BCC2-7A1D383B40C0}"/>
              </a:ext>
            </a:extLst>
          </p:cNvPr>
          <p:cNvGrpSpPr/>
          <p:nvPr/>
        </p:nvGrpSpPr>
        <p:grpSpPr>
          <a:xfrm>
            <a:off x="0" y="5404554"/>
            <a:ext cx="3888923" cy="1453446"/>
            <a:chOff x="7931888" y="257432"/>
            <a:chExt cx="3888923" cy="14534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9F9037C-A429-486C-B112-A835231938BA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Nhóm</a:t>
              </a:r>
              <a:endParaRPr lang="en-US" sz="4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CD438AC-2480-470B-B26D-03E9E062952A}"/>
                </a:ext>
              </a:extLst>
            </p:cNvPr>
            <p:cNvSpPr txBox="1"/>
            <p:nvPr/>
          </p:nvSpPr>
          <p:spPr>
            <a:xfrm>
              <a:off x="8258904" y="733684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4</a:t>
              </a:r>
              <a:endParaRPr lang="en-US" sz="4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pic>
          <p:nvPicPr>
            <p:cNvPr id="30" name="Picture 29" descr="Logo&#10;&#10;Description automatically generated">
              <a:extLst>
                <a:ext uri="{FF2B5EF4-FFF2-40B4-BE49-F238E27FC236}">
                  <a16:creationId xmlns:a16="http://schemas.microsoft.com/office/drawing/2014/main" xmlns="" id="{3EE8FE1B-63EE-46B9-977D-ED8DA0E2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33501" y="1108805"/>
              <a:ext cx="602073" cy="602073"/>
            </a:xfrm>
            <a:prstGeom prst="rect">
              <a:avLst/>
            </a:prstGeom>
          </p:spPr>
        </p:pic>
      </p:grpSp>
      <p:sp>
        <p:nvSpPr>
          <p:cNvPr id="12290" name="AutoShape 2" descr="Mở ản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Mở ản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" name="Picture 30" descr="327395396_3458986481091713_1035617097715217969_n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67599" y="2740217"/>
            <a:ext cx="2013658" cy="3479156"/>
          </a:xfrm>
          <a:prstGeom prst="rect">
            <a:avLst/>
          </a:prstGeom>
        </p:spPr>
      </p:pic>
      <p:pic>
        <p:nvPicPr>
          <p:cNvPr id="32" name="Picture 31" descr="328973303_515834607399961_16691364465200742_n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47966" y="2714171"/>
            <a:ext cx="1806703" cy="34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943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-0.06211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1384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each with palm trees and a body of water&#10;&#10;Description automatically generated with low confidence">
            <a:extLst>
              <a:ext uri="{FF2B5EF4-FFF2-40B4-BE49-F238E27FC236}">
                <a16:creationId xmlns:a16="http://schemas.microsoft.com/office/drawing/2014/main" xmlns="" id="{C7823772-8970-493D-8762-3977828FE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017"/>
          <a:stretch/>
        </p:blipFill>
        <p:spPr>
          <a:xfrm>
            <a:off x="-1609256" y="-495428"/>
            <a:ext cx="13801256" cy="7761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2524493-35AF-418E-82AA-83F1BD425EF8}"/>
              </a:ext>
            </a:extLst>
          </p:cNvPr>
          <p:cNvSpPr txBox="1"/>
          <p:nvPr/>
        </p:nvSpPr>
        <p:spPr>
          <a:xfrm>
            <a:off x="6187599" y="725963"/>
            <a:ext cx="41254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Phạm Đình Thắng</a:t>
            </a:r>
            <a:endParaRPr lang="en-US" sz="60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Anton" panose="020B06040202020202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C7A043-D900-4BC6-A27D-2EB264852A9A}"/>
              </a:ext>
            </a:extLst>
          </p:cNvPr>
          <p:cNvSpPr txBox="1"/>
          <p:nvPr/>
        </p:nvSpPr>
        <p:spPr>
          <a:xfrm>
            <a:off x="7029427" y="2379655"/>
            <a:ext cx="434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Nhiệm vụ trong nhóm: Trình bày nội dung</a:t>
            </a: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xmlns="" id="{3F808423-1077-4A25-8153-72ABDD310B7D}"/>
              </a:ext>
            </a:extLst>
          </p:cNvPr>
          <p:cNvSpPr/>
          <p:nvPr/>
        </p:nvSpPr>
        <p:spPr>
          <a:xfrm>
            <a:off x="8985569" y="3025722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xmlns="" id="{4AD91B83-331E-43C1-8D3D-770CD0BE1CF7}"/>
              </a:ext>
            </a:extLst>
          </p:cNvPr>
          <p:cNvSpPr/>
          <p:nvPr/>
        </p:nvSpPr>
        <p:spPr>
          <a:xfrm>
            <a:off x="6854000" y="3021923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xmlns="" id="{1368BCB5-2647-45B2-99E2-F38119576E9E}"/>
              </a:ext>
            </a:extLst>
          </p:cNvPr>
          <p:cNvSpPr/>
          <p:nvPr/>
        </p:nvSpPr>
        <p:spPr>
          <a:xfrm>
            <a:off x="7391781" y="3011206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xmlns="" id="{F635EFCF-70E7-4D0A-9801-C977631D0177}"/>
              </a:ext>
            </a:extLst>
          </p:cNvPr>
          <p:cNvSpPr/>
          <p:nvPr/>
        </p:nvSpPr>
        <p:spPr>
          <a:xfrm>
            <a:off x="7962090" y="3021923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xmlns="" id="{15B395F1-ADE4-4999-ACDF-4E74B664AC7B}"/>
              </a:ext>
            </a:extLst>
          </p:cNvPr>
          <p:cNvSpPr/>
          <p:nvPr/>
        </p:nvSpPr>
        <p:spPr>
          <a:xfrm>
            <a:off x="8499871" y="3011206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AB97919A-2D84-42A8-A8B5-C57AFC47A1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851758 w 12192000"/>
              <a:gd name="connsiteY0" fmla="*/ 297713 h 6858000"/>
              <a:gd name="connsiteX1" fmla="*/ 861237 w 12192000"/>
              <a:gd name="connsiteY1" fmla="*/ 744281 h 6858000"/>
              <a:gd name="connsiteX2" fmla="*/ 478465 w 12192000"/>
              <a:gd name="connsiteY2" fmla="*/ 6411433 h 6858000"/>
              <a:gd name="connsiteX3" fmla="*/ 11543414 w 12192000"/>
              <a:gd name="connsiteY3" fmla="*/ 619878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851758" y="297713"/>
                </a:moveTo>
                <a:lnTo>
                  <a:pt x="861237" y="744281"/>
                </a:lnTo>
                <a:lnTo>
                  <a:pt x="478465" y="6411433"/>
                </a:lnTo>
                <a:lnTo>
                  <a:pt x="11543414" y="61987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xmlns="" id="{56EC24C6-191B-4114-AEA4-51BA69979F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5333" b="99733" l="10000" r="90000">
                        <a14:foregroundMark x1="17389" y1="14578" x2="17389" y2="20267"/>
                        <a14:foregroundMark x1="17111" y1="6489" x2="17778" y2="9600"/>
                        <a14:foregroundMark x1="14778" y1="21511" x2="13611" y2="26844"/>
                        <a14:foregroundMark x1="12778" y1="22756" x2="12778" y2="22756"/>
                        <a14:foregroundMark x1="12000" y1="22044" x2="12000" y2="22044"/>
                        <a14:foregroundMark x1="12444" y1="21422" x2="12444" y2="21422"/>
                        <a14:foregroundMark x1="16611" y1="10222" x2="16611" y2="10222"/>
                        <a14:foregroundMark x1="31556" y1="9156" x2="34278" y2="20000"/>
                        <a14:foregroundMark x1="34444" y1="7911" x2="36278" y2="10578"/>
                        <a14:foregroundMark x1="34056" y1="5600" x2="35833" y2="7111"/>
                        <a14:foregroundMark x1="39333" y1="17689" x2="39222" y2="18133"/>
                        <a14:foregroundMark x1="40000" y1="18756" x2="40000" y2="18756"/>
                        <a14:foregroundMark x1="52000" y1="42667" x2="52278" y2="52533"/>
                        <a14:foregroundMark x1="50167" y1="58756" x2="50278" y2="64800"/>
                        <a14:foregroundMark x1="28333" y1="81244" x2="28278" y2="90044"/>
                        <a14:foregroundMark x1="29722" y1="89778" x2="28667" y2="96444"/>
                        <a14:foregroundMark x1="43389" y1="82667" x2="44333" y2="91467"/>
                        <a14:foregroundMark x1="45722" y1="96267" x2="45722" y2="99733"/>
                        <a14:foregroundMark x1="14722" y1="20178" x2="14778" y2="23556"/>
                        <a14:foregroundMark x1="14333" y1="34578" x2="14611" y2="44000"/>
                        <a14:foregroundMark x1="16333" y1="46667" x2="18667" y2="45156"/>
                        <a14:foregroundMark x1="12167" y1="35822" x2="12167" y2="35822"/>
                        <a14:foregroundMark x1="17000" y1="48178" x2="18778" y2="48178"/>
                        <a14:foregroundMark x1="52222" y1="55644" x2="52222" y2="55644"/>
                        <a14:foregroundMark x1="52667" y1="56089" x2="52667" y2="56089"/>
                        <a14:foregroundMark x1="49167" y1="65244" x2="49167" y2="65244"/>
                        <a14:foregroundMark x1="48500" y1="64622" x2="48500" y2="64622"/>
                        <a14:foregroundMark x1="51500" y1="64356" x2="51500" y2="64356"/>
                        <a14:foregroundMark x1="52778" y1="61867" x2="52778" y2="61867"/>
                        <a14:foregroundMark x1="52611" y1="63289" x2="52611" y2="63289"/>
                        <a14:foregroundMark x1="52389" y1="59733" x2="52389" y2="59733"/>
                        <a14:foregroundMark x1="52778" y1="60000" x2="52778" y2="60000"/>
                        <a14:backgroundMark x1="21167" y1="52444" x2="21667" y2="61244"/>
                        <a14:backgroundMark x1="66556" y1="58756" x2="59278" y2="79200"/>
                        <a14:backgroundMark x1="51722" y1="73156" x2="55278" y2="83378"/>
                        <a14:backgroundMark x1="16611" y1="82133" x2="11889" y2="95467"/>
                        <a14:backgroundMark x1="18944" y1="33956" x2="18278" y2="36267"/>
                        <a14:backgroundMark x1="37444" y1="87467" x2="37167" y2="95022"/>
                        <a14:backgroundMark x1="22833" y1="79733" x2="22167" y2="86933"/>
                        <a14:backgroundMark x1="32722" y1="95467" x2="31944" y2="99556"/>
                        <a14:backgroundMark x1="22556" y1="25156" x2="20889" y2="29956"/>
                        <a14:backgroundMark x1="10333" y1="30578" x2="10444" y2="39111"/>
                        <a14:backgroundMark x1="21000" y1="56089" x2="23111" y2="55822"/>
                        <a14:backgroundMark x1="18778" y1="53156" x2="20778" y2="53600"/>
                        <a14:backgroundMark x1="23611" y1="53956" x2="25333" y2="60178"/>
                        <a14:backgroundMark x1="62389" y1="55200" x2="61889" y2="76444"/>
                        <a14:backgroundMark x1="55889" y1="59822" x2="51722" y2="79556"/>
                        <a14:backgroundMark x1="36389" y1="83733" x2="36389" y2="83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76" r="41118"/>
          <a:stretch/>
        </p:blipFill>
        <p:spPr>
          <a:xfrm>
            <a:off x="1489402" y="0"/>
            <a:ext cx="5465135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DC47B62B-4EA6-4F14-B50F-3045D43F1F83}"/>
              </a:ext>
            </a:extLst>
          </p:cNvPr>
          <p:cNvGrpSpPr/>
          <p:nvPr/>
        </p:nvGrpSpPr>
        <p:grpSpPr>
          <a:xfrm>
            <a:off x="62021" y="5404554"/>
            <a:ext cx="3888923" cy="1453446"/>
            <a:chOff x="7931888" y="257432"/>
            <a:chExt cx="3888923" cy="14534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C4567969-2A84-4A9E-9004-55AB93DCC958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</a:t>
              </a:r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hóm</a:t>
              </a:r>
              <a:endParaRPr lang="en-US" sz="4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2924438-B0D3-4680-AEBB-FBB9454F07FF}"/>
                </a:ext>
              </a:extLst>
            </p:cNvPr>
            <p:cNvSpPr txBox="1"/>
            <p:nvPr/>
          </p:nvSpPr>
          <p:spPr>
            <a:xfrm>
              <a:off x="8258904" y="733684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4</a:t>
              </a:r>
              <a:endParaRPr lang="en-US" sz="4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pic>
          <p:nvPicPr>
            <p:cNvPr id="24" name="Picture 23" descr="Logo&#10;&#10;Description automatically generated">
              <a:extLst>
                <a:ext uri="{FF2B5EF4-FFF2-40B4-BE49-F238E27FC236}">
                  <a16:creationId xmlns:a16="http://schemas.microsoft.com/office/drawing/2014/main" xmlns="" id="{3108CFC7-E82D-405C-B535-374DDF86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33501" y="1108805"/>
              <a:ext cx="602073" cy="602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4781740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384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-0.06211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xmlns="" id="{A48B7592-FF78-4832-94F0-001E4D91C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"/>
          <a:stretch/>
        </p:blipFill>
        <p:spPr>
          <a:xfrm>
            <a:off x="0" y="0"/>
            <a:ext cx="13389336" cy="75315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FD53167-7E41-43CB-A9F8-D1A3304236F2}"/>
              </a:ext>
            </a:extLst>
          </p:cNvPr>
          <p:cNvSpPr txBox="1"/>
          <p:nvPr/>
        </p:nvSpPr>
        <p:spPr>
          <a:xfrm>
            <a:off x="6232996" y="841588"/>
            <a:ext cx="5044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+mj-lt"/>
              </a:rPr>
              <a:t>Trần Phương Thảo</a:t>
            </a:r>
          </a:p>
          <a:p>
            <a:r>
              <a:rPr lang="en-US" sz="36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+mj-lt"/>
              </a:rPr>
              <a:t>Phan Thị ngọc Khánh</a:t>
            </a:r>
          </a:p>
          <a:p>
            <a:r>
              <a:rPr lang="en-US" sz="36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Lê Đình Báo</a:t>
            </a:r>
          </a:p>
          <a:p>
            <a:r>
              <a:rPr lang="en-US" sz="36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Lê Quang Chương</a:t>
            </a:r>
          </a:p>
          <a:p>
            <a:endParaRPr lang="en-US" sz="36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B7868D2-A9C1-47BF-BA89-1B428B6A426E}"/>
              </a:ext>
            </a:extLst>
          </p:cNvPr>
          <p:cNvSpPr txBox="1"/>
          <p:nvPr/>
        </p:nvSpPr>
        <p:spPr>
          <a:xfrm>
            <a:off x="6174938" y="3816080"/>
            <a:ext cx="5392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Anton" panose="020B0604020202020204" pitchFamily="2" charset="0"/>
              </a:rPr>
              <a:t>Nhiệm vụ trong nhóm: Tìm kiếm nội dung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xmlns="" id="{087F8520-12D2-4718-A3DD-AB0D83509228}"/>
              </a:ext>
            </a:extLst>
          </p:cNvPr>
          <p:cNvSpPr/>
          <p:nvPr/>
        </p:nvSpPr>
        <p:spPr>
          <a:xfrm>
            <a:off x="6360338" y="3126832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xmlns="" id="{DDFFEBDF-2854-413D-89B7-58D242A2CC4F}"/>
              </a:ext>
            </a:extLst>
          </p:cNvPr>
          <p:cNvSpPr/>
          <p:nvPr/>
        </p:nvSpPr>
        <p:spPr>
          <a:xfrm>
            <a:off x="6899397" y="3137548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xmlns="" id="{01169E6F-25A8-4403-ACCB-18C870AA6996}"/>
              </a:ext>
            </a:extLst>
          </p:cNvPr>
          <p:cNvSpPr/>
          <p:nvPr/>
        </p:nvSpPr>
        <p:spPr>
          <a:xfrm>
            <a:off x="7437178" y="3126831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xmlns="" id="{BEF93906-EAD8-47B9-8041-9F8F189E5DBD}"/>
              </a:ext>
            </a:extLst>
          </p:cNvPr>
          <p:cNvSpPr/>
          <p:nvPr/>
        </p:nvSpPr>
        <p:spPr>
          <a:xfrm>
            <a:off x="8007487" y="3137548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xmlns="" id="{B05AE1AC-50F7-4225-A888-C5C7517A45AA}"/>
              </a:ext>
            </a:extLst>
          </p:cNvPr>
          <p:cNvSpPr/>
          <p:nvPr/>
        </p:nvSpPr>
        <p:spPr>
          <a:xfrm>
            <a:off x="8514018" y="3139192"/>
            <a:ext cx="446567" cy="452638"/>
          </a:xfrm>
          <a:prstGeom prst="star5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FAAE270E-ED72-4D24-B960-3374ACD9DF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851758 w 12192000"/>
              <a:gd name="connsiteY0" fmla="*/ 297713 h 6858000"/>
              <a:gd name="connsiteX1" fmla="*/ 861237 w 12192000"/>
              <a:gd name="connsiteY1" fmla="*/ 744281 h 6858000"/>
              <a:gd name="connsiteX2" fmla="*/ 478465 w 12192000"/>
              <a:gd name="connsiteY2" fmla="*/ 6411433 h 6858000"/>
              <a:gd name="connsiteX3" fmla="*/ 11543414 w 12192000"/>
              <a:gd name="connsiteY3" fmla="*/ 619878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851758" y="297713"/>
                </a:moveTo>
                <a:lnTo>
                  <a:pt x="861237" y="744281"/>
                </a:lnTo>
                <a:lnTo>
                  <a:pt x="478465" y="6411433"/>
                </a:lnTo>
                <a:lnTo>
                  <a:pt x="11543414" y="61987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87B5128-EEC0-40D0-ABB0-B55600B61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9923" b="99485" l="8535" r="89936">
                        <a14:foregroundMark x1="8615" y1="48325" x2="8615" y2="48325"/>
                        <a14:foregroundMark x1="42190" y1="84472" x2="46377" y2="91366"/>
                        <a14:foregroundMark x1="55072" y1="94716" x2="55878" y2="98454"/>
                        <a14:foregroundMark x1="36554" y1="97938" x2="36554" y2="99420"/>
                        <a14:foregroundMark x1="61514" y1="98260" x2="61836" y2="99485"/>
                        <a14:foregroundMark x1="80354" y1="60052" x2="80354" y2="60052"/>
                        <a14:foregroundMark x1="82931" y1="56443" x2="83333" y2="57152"/>
                        <a14:backgroundMark x1="65942" y1="34987" x2="65942" y2="36920"/>
                        <a14:backgroundMark x1="23027" y1="54897" x2="23913" y2="56637"/>
                        <a14:backgroundMark x1="24638" y1="59472" x2="24638" y2="59472"/>
                        <a14:backgroundMark x1="28663" y1="96263" x2="28583" y2="98711"/>
                        <a14:backgroundMark x1="45894" y1="98131" x2="46135" y2="99034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</a:extLst>
          </a:blip>
          <a:srcRect l="4642" t="12271" r="9605"/>
          <a:stretch/>
        </p:blipFill>
        <p:spPr>
          <a:xfrm>
            <a:off x="1703624" y="841588"/>
            <a:ext cx="4706249" cy="601641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0DB0AC60-CD5B-40EB-BAD4-66D51B712C24}"/>
              </a:ext>
            </a:extLst>
          </p:cNvPr>
          <p:cNvGrpSpPr/>
          <p:nvPr/>
        </p:nvGrpSpPr>
        <p:grpSpPr>
          <a:xfrm>
            <a:off x="62021" y="5404554"/>
            <a:ext cx="3888923" cy="1453446"/>
            <a:chOff x="7931888" y="257432"/>
            <a:chExt cx="3888923" cy="14534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9609FAFA-2CE1-49C4-8A23-CBC759B4D44F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Nhóm</a:t>
              </a:r>
              <a:endParaRPr lang="en-US" sz="4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9CECAF1-001C-4A1A-83F6-D1F63691C715}"/>
                </a:ext>
              </a:extLst>
            </p:cNvPr>
            <p:cNvSpPr txBox="1"/>
            <p:nvPr/>
          </p:nvSpPr>
          <p:spPr>
            <a:xfrm>
              <a:off x="8258904" y="733684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4</a:t>
              </a:r>
              <a:endParaRPr lang="en-US" sz="4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xmlns="" id="{D3AD8585-97CC-44C8-A8E2-783D19F3B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33501" y="1108805"/>
              <a:ext cx="602073" cy="602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27047255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0.13842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0.06211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ta wallpaper | Scary wallpaper, Grand theft auto artwork, Background hd  wallpaper">
            <a:extLst>
              <a:ext uri="{FF2B5EF4-FFF2-40B4-BE49-F238E27FC236}">
                <a16:creationId xmlns:a16="http://schemas.microsoft.com/office/drawing/2014/main" xmlns="" id="{DB1C3C67-8F20-4D4D-802E-D6ABBE7F6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3278242-D710-4FFB-B966-92E79890448A}"/>
              </a:ext>
            </a:extLst>
          </p:cNvPr>
          <p:cNvSpPr/>
          <p:nvPr/>
        </p:nvSpPr>
        <p:spPr>
          <a:xfrm>
            <a:off x="3719565" y="1165609"/>
            <a:ext cx="2448271" cy="27040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149019C-CA9C-43C3-9CEF-098C15F5247B}"/>
              </a:ext>
            </a:extLst>
          </p:cNvPr>
          <p:cNvSpPr txBox="1"/>
          <p:nvPr/>
        </p:nvSpPr>
        <p:spPr>
          <a:xfrm>
            <a:off x="6574971" y="1067606"/>
            <a:ext cx="4592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+mj-lt"/>
              </a:rPr>
              <a:t>Bài 23 : Từ thông</a:t>
            </a:r>
          </a:p>
          <a:p>
            <a:pPr algn="r"/>
            <a:r>
              <a:rPr lang="en-US" sz="3600" b="1" dirty="0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+mj-lt"/>
              </a:rPr>
              <a:t>Cảm ứng điện từ</a:t>
            </a:r>
            <a:endParaRPr lang="en-US" sz="36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B3B2980-E966-46D6-A4C6-5023FA4EB325}"/>
              </a:ext>
            </a:extLst>
          </p:cNvPr>
          <p:cNvSpPr txBox="1"/>
          <p:nvPr/>
        </p:nvSpPr>
        <p:spPr>
          <a:xfrm>
            <a:off x="6462270" y="2391285"/>
            <a:ext cx="4348716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+mj-lt"/>
              </a:rPr>
              <a:t>I, Từ thông </a:t>
            </a:r>
          </a:p>
          <a:p>
            <a:r>
              <a:rPr lang="en-US" sz="2800" b="1" dirty="0" smtClean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+mj-lt"/>
              </a:rPr>
              <a:t>1, Định Nghĩa</a:t>
            </a:r>
          </a:p>
          <a:p>
            <a:r>
              <a:rPr lang="en-US" sz="2800" b="1" dirty="0" smtClean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+mj-lt"/>
              </a:rPr>
              <a:t>2, Đơn vị đo từ thông</a:t>
            </a:r>
            <a:endParaRPr lang="en-US" sz="2800" b="1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D38638FE-7F7F-4778-ACFC-289991643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851758 w 12192000"/>
              <a:gd name="connsiteY0" fmla="*/ 297713 h 6858000"/>
              <a:gd name="connsiteX1" fmla="*/ 861237 w 12192000"/>
              <a:gd name="connsiteY1" fmla="*/ 744281 h 6858000"/>
              <a:gd name="connsiteX2" fmla="*/ 478465 w 12192000"/>
              <a:gd name="connsiteY2" fmla="*/ 6411433 h 6858000"/>
              <a:gd name="connsiteX3" fmla="*/ 11543414 w 12192000"/>
              <a:gd name="connsiteY3" fmla="*/ 619878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1851758" y="297713"/>
                </a:moveTo>
                <a:lnTo>
                  <a:pt x="861237" y="744281"/>
                </a:lnTo>
                <a:lnTo>
                  <a:pt x="478465" y="6411433"/>
                </a:lnTo>
                <a:lnTo>
                  <a:pt x="11543414" y="619878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3174904-6903-4614-A4E0-A12E0774A579}"/>
              </a:ext>
            </a:extLst>
          </p:cNvPr>
          <p:cNvGrpSpPr/>
          <p:nvPr/>
        </p:nvGrpSpPr>
        <p:grpSpPr>
          <a:xfrm>
            <a:off x="62021" y="5404554"/>
            <a:ext cx="3888923" cy="1453446"/>
            <a:chOff x="7931888" y="257432"/>
            <a:chExt cx="3888923" cy="14534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AC2693F-CCF6-40EC-9DD8-EC6E6E7010DF}"/>
                </a:ext>
              </a:extLst>
            </p:cNvPr>
            <p:cNvSpPr txBox="1"/>
            <p:nvPr/>
          </p:nvSpPr>
          <p:spPr>
            <a:xfrm>
              <a:off x="7931888" y="257432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N</a:t>
              </a:r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hóm</a:t>
              </a:r>
              <a:endParaRPr lang="en-US" sz="4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444BFA9-1120-45B3-B015-11196375DC98}"/>
                </a:ext>
              </a:extLst>
            </p:cNvPr>
            <p:cNvSpPr txBox="1"/>
            <p:nvPr/>
          </p:nvSpPr>
          <p:spPr>
            <a:xfrm>
              <a:off x="8258904" y="733684"/>
              <a:ext cx="3561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n w="19050"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  <a:latin typeface="Pricedown Bl" panose="020B0A06000202080104" pitchFamily="34" charset="0"/>
                </a:rPr>
                <a:t>4</a:t>
              </a:r>
              <a:endParaRPr lang="en-US" sz="4800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Pricedown Bl" panose="020B0A06000202080104" pitchFamily="34" charset="0"/>
              </a:endParaRPr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xmlns="" id="{4A127D53-A31E-4473-A767-1B7272ED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633501" y="1108805"/>
              <a:ext cx="602073" cy="602073"/>
            </a:xfrm>
            <a:prstGeom prst="rect">
              <a:avLst/>
            </a:prstGeom>
          </p:spPr>
        </p:pic>
      </p:grp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4057" y="824820"/>
            <a:ext cx="24384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11122" y="1054327"/>
            <a:ext cx="247650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90745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y, outdoor, street&#10;&#10;Description automatically generated">
            <a:extLst>
              <a:ext uri="{FF2B5EF4-FFF2-40B4-BE49-F238E27FC236}">
                <a16:creationId xmlns:a16="http://schemas.microsoft.com/office/drawing/2014/main" xmlns="" id="{CE04A390-24E4-4B0D-94C4-C74EE95D5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text, sky, outdoor, street&#10;&#10;Description automatically generated">
            <a:extLst>
              <a:ext uri="{FF2B5EF4-FFF2-40B4-BE49-F238E27FC236}">
                <a16:creationId xmlns:a16="http://schemas.microsoft.com/office/drawing/2014/main" xmlns="" id="{363CB740-0663-404D-B330-6436B4EE7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6BF4077-06F5-431A-B81E-2813F2403EB2}"/>
              </a:ext>
            </a:extLst>
          </p:cNvPr>
          <p:cNvSpPr/>
          <p:nvPr/>
        </p:nvSpPr>
        <p:spPr>
          <a:xfrm>
            <a:off x="265723" y="1348348"/>
            <a:ext cx="11505363" cy="550965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4EACDAC-5174-4775-AC80-FD886E210E3C}"/>
              </a:ext>
            </a:extLst>
          </p:cNvPr>
          <p:cNvSpPr/>
          <p:nvPr/>
        </p:nvSpPr>
        <p:spPr>
          <a:xfrm>
            <a:off x="381836" y="559181"/>
            <a:ext cx="2371411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386A5C-E0F1-42C1-9525-AF1C1CF8366D}"/>
              </a:ext>
            </a:extLst>
          </p:cNvPr>
          <p:cNvSpPr/>
          <p:nvPr/>
        </p:nvSpPr>
        <p:spPr>
          <a:xfrm>
            <a:off x="2939895" y="566461"/>
            <a:ext cx="2488807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ton" pitchFamily="2" charset="0"/>
              </a:rPr>
              <a:t>Nội dung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41AA2E3-9710-4EBE-B609-7E1BF84C9A56}"/>
              </a:ext>
            </a:extLst>
          </p:cNvPr>
          <p:cNvSpPr/>
          <p:nvPr/>
        </p:nvSpPr>
        <p:spPr>
          <a:xfrm>
            <a:off x="5615351" y="566461"/>
            <a:ext cx="1934058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87F8F88-B7DF-47A3-83BC-FA9276DF520B}"/>
              </a:ext>
            </a:extLst>
          </p:cNvPr>
          <p:cNvSpPr/>
          <p:nvPr/>
        </p:nvSpPr>
        <p:spPr>
          <a:xfrm>
            <a:off x="7736056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Nội dung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0952CA9-F923-4ABA-98E4-AF8D762FE83A}"/>
              </a:ext>
            </a:extLst>
          </p:cNvPr>
          <p:cNvSpPr/>
          <p:nvPr/>
        </p:nvSpPr>
        <p:spPr>
          <a:xfrm>
            <a:off x="9913917" y="578332"/>
            <a:ext cx="1973283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nton" pitchFamily="2" charset="0"/>
              </a:rPr>
              <a:t>Kết luận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0CDCE31-260E-4BC6-8807-A7118A5E8D6B}"/>
              </a:ext>
            </a:extLst>
          </p:cNvPr>
          <p:cNvGrpSpPr/>
          <p:nvPr/>
        </p:nvGrpSpPr>
        <p:grpSpPr>
          <a:xfrm>
            <a:off x="434504" y="564914"/>
            <a:ext cx="2318741" cy="464530"/>
            <a:chOff x="2760943" y="2385153"/>
            <a:chExt cx="2393517" cy="7704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20C35DAC-77AF-452E-8A0C-407E23F72EB1}"/>
                </a:ext>
              </a:extLst>
            </p:cNvPr>
            <p:cNvSpPr/>
            <p:nvPr/>
          </p:nvSpPr>
          <p:spPr>
            <a:xfrm>
              <a:off x="2760943" y="2523995"/>
              <a:ext cx="2393517" cy="631608"/>
            </a:xfrm>
            <a:prstGeom prst="rect">
              <a:avLst/>
            </a:prstGeom>
            <a:solidFill>
              <a:srgbClr val="F0F0F0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nton" pitchFamily="2" charset="0"/>
                </a:rPr>
                <a:t>1, Định nghĩa</a:t>
              </a:r>
              <a:endParaRPr lang="en-US" dirty="0">
                <a:latin typeface="Anton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715BCB37-AE5C-4D66-9824-4D5FA7C61B5D}"/>
                </a:ext>
              </a:extLst>
            </p:cNvPr>
            <p:cNvSpPr/>
            <p:nvPr/>
          </p:nvSpPr>
          <p:spPr>
            <a:xfrm>
              <a:off x="2760943" y="2385153"/>
              <a:ext cx="2393517" cy="138841"/>
            </a:xfrm>
            <a:prstGeom prst="rect">
              <a:avLst/>
            </a:prstGeom>
            <a:solidFill>
              <a:srgbClr val="AEE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ton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8D6EA25-5248-4820-8688-5C1D07D87D49}"/>
              </a:ext>
            </a:extLst>
          </p:cNvPr>
          <p:cNvSpPr txBox="1"/>
          <p:nvPr/>
        </p:nvSpPr>
        <p:spPr>
          <a:xfrm>
            <a:off x="643094" y="1457768"/>
            <a:ext cx="336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+mj-lt"/>
              </a:rPr>
              <a:t>1,Định nghĩa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561AE67-45A4-4FBB-A9B7-EE1C3E4EF8D9}"/>
              </a:ext>
            </a:extLst>
          </p:cNvPr>
          <p:cNvSpPr txBox="1"/>
          <p:nvPr/>
        </p:nvSpPr>
        <p:spPr>
          <a:xfrm>
            <a:off x="483435" y="2207843"/>
            <a:ext cx="540936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Từ thông là gì?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5190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2A4FC2C-047E-45A5-965D-8E1E3BF09B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B3C463D-1590-4042-9D7A-57E1F4B20F09}"/>
              </a:ext>
            </a:extLst>
          </p:cNvPr>
          <p:cNvSpPr/>
          <p:nvPr/>
        </p:nvSpPr>
        <p:spPr>
          <a:xfrm>
            <a:off x="0" y="1146823"/>
            <a:ext cx="11505363" cy="550965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F9F2F1B-3C5A-4B64-B57D-B4E7B6982D59}"/>
              </a:ext>
            </a:extLst>
          </p:cNvPr>
          <p:cNvSpPr/>
          <p:nvPr/>
        </p:nvSpPr>
        <p:spPr>
          <a:xfrm>
            <a:off x="399895" y="639033"/>
            <a:ext cx="2488807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nton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ED40092-E82D-4975-8DF4-6314AE0248CF}"/>
              </a:ext>
            </a:extLst>
          </p:cNvPr>
          <p:cNvSpPr txBox="1"/>
          <p:nvPr/>
        </p:nvSpPr>
        <p:spPr>
          <a:xfrm>
            <a:off x="643094" y="1457768"/>
            <a:ext cx="105183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latin typeface="+mj-lt"/>
              </a:rPr>
              <a:t>Từ thông (thông lượng từ trường) là một đại lượng vật lí đặc trưng cho "lượng" từ trường đi qua một tiết diện được giới hạn bởi một đường cong kín.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1828" y="69668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Định nghĩa</a:t>
            </a:r>
            <a:endParaRPr lang="en-US" dirty="0"/>
          </a:p>
        </p:txBody>
      </p:sp>
      <p:graphicFrame>
        <p:nvGraphicFramePr>
          <p:cNvPr id="24" name="Diagram 23"/>
          <p:cNvGraphicFramePr/>
          <p:nvPr/>
        </p:nvGraphicFramePr>
        <p:xfrm>
          <a:off x="827314" y="3033485"/>
          <a:ext cx="5936343" cy="1306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79565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sky, ground&#10;&#10;Description automatically generated">
            <a:extLst>
              <a:ext uri="{FF2B5EF4-FFF2-40B4-BE49-F238E27FC236}">
                <a16:creationId xmlns:a16="http://schemas.microsoft.com/office/drawing/2014/main" xmlns="" id="{33A9280E-6B49-49FF-8EC9-AFCE85A6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43B341-5A1D-453A-910D-04FE8CCF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540BA18-6348-460D-BD02-96900F903342}"/>
              </a:ext>
            </a:extLst>
          </p:cNvPr>
          <p:cNvSpPr/>
          <p:nvPr/>
        </p:nvSpPr>
        <p:spPr>
          <a:xfrm>
            <a:off x="338294" y="1088765"/>
            <a:ext cx="11505363" cy="5509652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4B80307-6829-4D90-A70F-711088C4AC98}"/>
              </a:ext>
            </a:extLst>
          </p:cNvPr>
          <p:cNvSpPr/>
          <p:nvPr/>
        </p:nvSpPr>
        <p:spPr>
          <a:xfrm>
            <a:off x="381836" y="559181"/>
            <a:ext cx="2371411" cy="470263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nton" pitchFamily="2" charset="0"/>
              </a:rPr>
              <a:t>Đơn vị đo từ thông</a:t>
            </a:r>
            <a:endParaRPr lang="en-US" dirty="0">
              <a:latin typeface="Anton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2B4FD1F-1020-4642-BFF8-72F9895A8BAB}"/>
              </a:ext>
            </a:extLst>
          </p:cNvPr>
          <p:cNvSpPr txBox="1"/>
          <p:nvPr/>
        </p:nvSpPr>
        <p:spPr>
          <a:xfrm>
            <a:off x="643094" y="1457768"/>
            <a:ext cx="638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2,Đơn vị đo từ thông</a:t>
            </a:r>
            <a:endParaRPr lang="en-US" sz="3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4DD82A7-7168-42A3-B1F6-6ADE85262A79}"/>
              </a:ext>
            </a:extLst>
          </p:cNvPr>
          <p:cNvSpPr txBox="1"/>
          <p:nvPr/>
        </p:nvSpPr>
        <p:spPr>
          <a:xfrm>
            <a:off x="643094" y="2135275"/>
            <a:ext cx="51648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hệ SI, đơn vị đo từ thông là vêbe (Wb).</a:t>
            </a:r>
          </a:p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công thức  ở trên nếu S = </a:t>
            </a:r>
            <a:r>
              <a:rPr lang="en-US" dirty="0" smtClean="0">
                <a:solidFill>
                  <a:schemeClr val="bg1"/>
                </a:solidFill>
              </a:rPr>
              <a:t>1m</a:t>
            </a:r>
            <a:r>
              <a:rPr lang="en-US" baseline="30000" dirty="0" smtClean="0">
                <a:solidFill>
                  <a:schemeClr val="bg1"/>
                </a:solidFill>
              </a:rPr>
              <a:t>2,</a:t>
            </a:r>
            <a:r>
              <a:rPr lang="en-US" dirty="0" smtClean="0">
                <a:solidFill>
                  <a:schemeClr val="bg1"/>
                </a:solidFill>
              </a:rPr>
              <a:t> B=1T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Thì: Φ=1Wb.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7377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208</Words>
  <Application>Microsoft Office PowerPoint</Application>
  <PresentationFormat>Custom</PresentationFormat>
  <Paragraphs>46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HoangLan</cp:lastModifiedBy>
  <cp:revision>17</cp:revision>
  <dcterms:created xsi:type="dcterms:W3CDTF">2021-09-27T06:42:40Z</dcterms:created>
  <dcterms:modified xsi:type="dcterms:W3CDTF">2023-02-14T13:10:43Z</dcterms:modified>
</cp:coreProperties>
</file>